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embeddedFontLst>
    <p:embeddedFont>
      <p:font typeface="Amatic SC"/>
      <p:regular r:id="rId18"/>
      <p:bold r:id="rId19"/>
    </p:embeddedFont>
    <p:embeddedFont>
      <p:font typeface="Source Code Pro"/>
      <p:regular r:id="rId20"/>
      <p:bold r:id="rId21"/>
      <p:italic r:id="rId22"/>
      <p:boldItalic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SourceCodePro-regular.fntdata"/><Relationship Id="rId11" Type="http://schemas.openxmlformats.org/officeDocument/2006/relationships/slide" Target="slides/slide6.xml"/><Relationship Id="rId22" Type="http://schemas.openxmlformats.org/officeDocument/2006/relationships/font" Target="fonts/SourceCodePro-italic.fntdata"/><Relationship Id="rId10" Type="http://schemas.openxmlformats.org/officeDocument/2006/relationships/slide" Target="slides/slide5.xml"/><Relationship Id="rId21" Type="http://schemas.openxmlformats.org/officeDocument/2006/relationships/font" Target="fonts/SourceCodePro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23" Type="http://schemas.openxmlformats.org/officeDocument/2006/relationships/font" Target="fonts/SourceCodePro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AmaticSC-bold.fntdata"/><Relationship Id="rId6" Type="http://schemas.openxmlformats.org/officeDocument/2006/relationships/slide" Target="slides/slide1.xml"/><Relationship Id="rId18" Type="http://schemas.openxmlformats.org/officeDocument/2006/relationships/font" Target="fonts/AmaticSC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e2e34ef9a4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2e2e34ef9a4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e2a83d4df3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2e2a83d4df3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e2e34ef9a4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2e2e34ef9a4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2e2a83d4df3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2e2a83d4df3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2e2a83d4df3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2e2a83d4df3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e2a83d4df3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2e2a83d4df3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Among others we have Aloca sia, Bird of paradise, bowhemp, cactus, Cactus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Ceropegia Haworthia Hibiskusivy plant Orchideen Rose bush rubber tree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e2d319020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2e2d319020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e2e34ef9a4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e2e34ef9a4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e2a9bbaff7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2e2a9bbaff7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e2e34ef9a4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2e2e34ef9a4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e2a83d4df3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2e2a83d4df3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49" name="Google Shape;4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8" name="Google Shape;38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" name="Google Shape;39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40" name="Google Shape;40;p9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1" name="Google Shape;41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45" name="Google Shape;45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rt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rt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rt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rt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rt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rt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rt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rt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Relationship Id="rId4" Type="http://schemas.openxmlformats.org/officeDocument/2006/relationships/image" Target="../media/image29.png"/><Relationship Id="rId5" Type="http://schemas.openxmlformats.org/officeDocument/2006/relationships/image" Target="../media/image22.png"/><Relationship Id="rId6" Type="http://schemas.openxmlformats.org/officeDocument/2006/relationships/image" Target="../media/image2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0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0.jpg"/><Relationship Id="rId4" Type="http://schemas.openxmlformats.org/officeDocument/2006/relationships/hyperlink" Target="https://docs.google.com/forms/d/1NaKhUpTd7ZvaULnXmUNIQJgkcOsWyssVpEXZChdPb4I/edit?usp=drive_web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8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8.png"/><Relationship Id="rId5" Type="http://schemas.openxmlformats.org/officeDocument/2006/relationships/image" Target="../media/image7.png"/><Relationship Id="rId6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7.png"/><Relationship Id="rId4" Type="http://schemas.openxmlformats.org/officeDocument/2006/relationships/image" Target="../media/image1.png"/><Relationship Id="rId11" Type="http://schemas.openxmlformats.org/officeDocument/2006/relationships/image" Target="../media/image21.png"/><Relationship Id="rId10" Type="http://schemas.openxmlformats.org/officeDocument/2006/relationships/image" Target="../media/image4.png"/><Relationship Id="rId9" Type="http://schemas.openxmlformats.org/officeDocument/2006/relationships/image" Target="../media/image6.png"/><Relationship Id="rId5" Type="http://schemas.openxmlformats.org/officeDocument/2006/relationships/image" Target="../media/image12.png"/><Relationship Id="rId6" Type="http://schemas.openxmlformats.org/officeDocument/2006/relationships/image" Target="../media/image9.png"/><Relationship Id="rId7" Type="http://schemas.openxmlformats.org/officeDocument/2006/relationships/image" Target="../media/image5.png"/><Relationship Id="rId8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Relationship Id="rId4" Type="http://schemas.openxmlformats.org/officeDocument/2006/relationships/image" Target="../media/image15.png"/><Relationship Id="rId5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Relationship Id="rId4" Type="http://schemas.openxmlformats.org/officeDocument/2006/relationships/image" Target="../media/image16.png"/><Relationship Id="rId5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0.png"/><Relationship Id="rId4" Type="http://schemas.openxmlformats.org/officeDocument/2006/relationships/image" Target="../media/image10.png"/><Relationship Id="rId5" Type="http://schemas.openxmlformats.org/officeDocument/2006/relationships/image" Target="../media/image19.png"/><Relationship Id="rId6" Type="http://schemas.openxmlformats.org/officeDocument/2006/relationships/image" Target="../media/image2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Relationship Id="rId4" Type="http://schemas.openxmlformats.org/officeDocument/2006/relationships/image" Target="../media/image18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5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solidFill>
            <a:srgbClr val="FFFFFF">
              <a:alpha val="62890"/>
            </a:srgbClr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Plant Ownership</a:t>
            </a:r>
            <a:endParaRPr/>
          </a:p>
        </p:txBody>
      </p:sp>
      <p:sp>
        <p:nvSpPr>
          <p:cNvPr id="58" name="Google Shape;58;p13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solidFill>
            <a:srgbClr val="6AA84F"/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Plant </a:t>
            </a:r>
            <a:r>
              <a:rPr lang="en"/>
              <a:t>choices of Minty Floats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2"/>
          <p:cNvSpPr txBox="1"/>
          <p:nvPr>
            <p:ph type="title"/>
          </p:nvPr>
        </p:nvSpPr>
        <p:spPr>
          <a:xfrm>
            <a:off x="311700" y="224375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Plant cAre Behaviour</a:t>
            </a:r>
            <a:endParaRPr/>
          </a:p>
        </p:txBody>
      </p:sp>
      <p:sp>
        <p:nvSpPr>
          <p:cNvPr id="176" name="Google Shape;176;p22"/>
          <p:cNvSpPr/>
          <p:nvPr/>
        </p:nvSpPr>
        <p:spPr>
          <a:xfrm>
            <a:off x="218525" y="4808875"/>
            <a:ext cx="753300" cy="16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Source Code Pro"/>
                <a:ea typeface="Source Code Pro"/>
                <a:cs typeface="Source Code Pro"/>
                <a:sym typeface="Source Code Pro"/>
              </a:rPr>
              <a:t>n=12</a:t>
            </a:r>
            <a:endParaRPr sz="7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177" name="Google Shape;177;p22"/>
          <p:cNvPicPr preferRelativeResize="0"/>
          <p:nvPr/>
        </p:nvPicPr>
        <p:blipFill rotWithShape="1">
          <a:blip r:embed="rId3">
            <a:alphaModFix/>
          </a:blip>
          <a:srcRect b="0" l="0" r="17925" t="0"/>
          <a:stretch/>
        </p:blipFill>
        <p:spPr>
          <a:xfrm>
            <a:off x="7869300" y="4542175"/>
            <a:ext cx="1233852" cy="601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2" title="图表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6348" y="357450"/>
            <a:ext cx="3606225" cy="2229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2" title="图表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26348" y="2579025"/>
            <a:ext cx="3606225" cy="2229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2" title="图表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7200" y="1177775"/>
            <a:ext cx="4016748" cy="24836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3"/>
          <p:cNvSpPr txBox="1"/>
          <p:nvPr>
            <p:ph idx="4294967295" type="ctrTitle"/>
          </p:nvPr>
        </p:nvSpPr>
        <p:spPr>
          <a:xfrm>
            <a:off x="311700" y="1226550"/>
            <a:ext cx="8520600" cy="2690400"/>
          </a:xfrm>
          <a:prstGeom prst="rect">
            <a:avLst/>
          </a:prstGeom>
          <a:solidFill>
            <a:srgbClr val="FFFFFF">
              <a:alpha val="62890"/>
            </a:srgbClr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/>
              <a:t>Q &amp; A</a:t>
            </a:r>
            <a:endParaRPr sz="7200"/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24"/>
          <p:cNvSpPr txBox="1"/>
          <p:nvPr>
            <p:ph idx="4294967295" type="ctrTitle"/>
          </p:nvPr>
        </p:nvSpPr>
        <p:spPr>
          <a:xfrm>
            <a:off x="311700" y="1226550"/>
            <a:ext cx="8520600" cy="2690400"/>
          </a:xfrm>
          <a:prstGeom prst="rect">
            <a:avLst/>
          </a:prstGeom>
          <a:solidFill>
            <a:srgbClr val="FFFFFF">
              <a:alpha val="62890"/>
            </a:srgbClr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/>
              <a:t>Thank You</a:t>
            </a:r>
            <a:endParaRPr sz="7200"/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u="sng">
                <a:solidFill>
                  <a:schemeClr val="hlink"/>
                </a:solidFill>
                <a:hlinkClick r:id="rId4"/>
              </a:rPr>
              <a:t>Link to the Survey</a:t>
            </a:r>
            <a:endParaRPr sz="21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64" name="Google Shape;64;p14"/>
          <p:cNvSpPr txBox="1"/>
          <p:nvPr>
            <p:ph idx="1" type="body"/>
          </p:nvPr>
        </p:nvSpPr>
        <p:spPr>
          <a:xfrm>
            <a:off x="311700" y="1670500"/>
            <a:ext cx="8520600" cy="289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Demographics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Main Questions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Plant Ownership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Buying Behaviour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Plant Care Behaviour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Q&amp;A</a:t>
            </a:r>
            <a:endParaRPr/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0807" y="0"/>
            <a:ext cx="3433186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5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40400" y="1093850"/>
            <a:ext cx="3513474" cy="182245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5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Demographics</a:t>
            </a:r>
            <a:endParaRPr/>
          </a:p>
        </p:txBody>
      </p:sp>
      <p:pic>
        <p:nvPicPr>
          <p:cNvPr id="72" name="Google Shape;72;p15" title="Chart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093850"/>
            <a:ext cx="3018201" cy="1866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93601" y="2630725"/>
            <a:ext cx="2719864" cy="1995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4" name="Google Shape;74;p15"/>
          <p:cNvCxnSpPr/>
          <p:nvPr/>
        </p:nvCxnSpPr>
        <p:spPr>
          <a:xfrm>
            <a:off x="3931725" y="3379325"/>
            <a:ext cx="1407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5" name="Google Shape;75;p15"/>
          <p:cNvCxnSpPr/>
          <p:nvPr/>
        </p:nvCxnSpPr>
        <p:spPr>
          <a:xfrm flipH="1">
            <a:off x="2616575" y="3634500"/>
            <a:ext cx="1598100" cy="7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6" name="Google Shape;76;p15"/>
          <p:cNvCxnSpPr/>
          <p:nvPr/>
        </p:nvCxnSpPr>
        <p:spPr>
          <a:xfrm flipH="1">
            <a:off x="4688600" y="3632000"/>
            <a:ext cx="1186800" cy="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7" name="Google Shape;77;p15"/>
          <p:cNvCxnSpPr/>
          <p:nvPr/>
        </p:nvCxnSpPr>
        <p:spPr>
          <a:xfrm flipH="1">
            <a:off x="2739950" y="4091500"/>
            <a:ext cx="1598100" cy="7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8" name="Google Shape;78;p15"/>
          <p:cNvSpPr/>
          <p:nvPr/>
        </p:nvSpPr>
        <p:spPr>
          <a:xfrm>
            <a:off x="5338725" y="3316475"/>
            <a:ext cx="430200" cy="160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Source Code Pro"/>
                <a:ea typeface="Source Code Pro"/>
                <a:cs typeface="Source Code Pro"/>
                <a:sym typeface="Source Code Pro"/>
              </a:rPr>
              <a:t>25%</a:t>
            </a:r>
            <a:endParaRPr sz="7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79" name="Google Shape;79;p15"/>
          <p:cNvSpPr/>
          <p:nvPr/>
        </p:nvSpPr>
        <p:spPr>
          <a:xfrm>
            <a:off x="2309750" y="3557700"/>
            <a:ext cx="430200" cy="160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Source Code Pro"/>
                <a:ea typeface="Source Code Pro"/>
                <a:cs typeface="Source Code Pro"/>
                <a:sym typeface="Source Code Pro"/>
              </a:rPr>
              <a:t>25</a:t>
            </a:r>
            <a:r>
              <a:rPr lang="en" sz="700">
                <a:latin typeface="Source Code Pro"/>
                <a:ea typeface="Source Code Pro"/>
                <a:cs typeface="Source Code Pro"/>
                <a:sym typeface="Source Code Pro"/>
              </a:rPr>
              <a:t>%</a:t>
            </a:r>
            <a:endParaRPr sz="7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80" name="Google Shape;80;p15"/>
          <p:cNvSpPr/>
          <p:nvPr/>
        </p:nvSpPr>
        <p:spPr>
          <a:xfrm>
            <a:off x="2487850" y="4014700"/>
            <a:ext cx="467400" cy="160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Source Code Pro"/>
                <a:ea typeface="Source Code Pro"/>
                <a:cs typeface="Source Code Pro"/>
                <a:sym typeface="Source Code Pro"/>
              </a:rPr>
              <a:t>16.7</a:t>
            </a:r>
            <a:r>
              <a:rPr lang="en" sz="700">
                <a:latin typeface="Source Code Pro"/>
                <a:ea typeface="Source Code Pro"/>
                <a:cs typeface="Source Code Pro"/>
                <a:sym typeface="Source Code Pro"/>
              </a:rPr>
              <a:t>%</a:t>
            </a:r>
            <a:endParaRPr sz="7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81" name="Google Shape;81;p15"/>
          <p:cNvSpPr/>
          <p:nvPr/>
        </p:nvSpPr>
        <p:spPr>
          <a:xfrm>
            <a:off x="5621925" y="3557700"/>
            <a:ext cx="430200" cy="160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Source Code Pro"/>
                <a:ea typeface="Source Code Pro"/>
                <a:cs typeface="Source Code Pro"/>
                <a:sym typeface="Source Code Pro"/>
              </a:rPr>
              <a:t>25%</a:t>
            </a:r>
            <a:endParaRPr sz="7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82" name="Google Shape;82;p15"/>
          <p:cNvSpPr/>
          <p:nvPr/>
        </p:nvSpPr>
        <p:spPr>
          <a:xfrm>
            <a:off x="2955200" y="2512275"/>
            <a:ext cx="753300" cy="16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Source Code Pro"/>
                <a:ea typeface="Source Code Pro"/>
                <a:cs typeface="Source Code Pro"/>
                <a:sym typeface="Source Code Pro"/>
              </a:rPr>
              <a:t>District</a:t>
            </a:r>
            <a:endParaRPr sz="7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83" name="Google Shape;83;p15"/>
          <p:cNvSpPr/>
          <p:nvPr/>
        </p:nvSpPr>
        <p:spPr>
          <a:xfrm>
            <a:off x="4787000" y="1152375"/>
            <a:ext cx="753300" cy="16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Source Code Pro"/>
                <a:ea typeface="Source Code Pro"/>
                <a:cs typeface="Source Code Pro"/>
                <a:sym typeface="Source Code Pro"/>
              </a:rPr>
              <a:t>Age</a:t>
            </a:r>
            <a:endParaRPr sz="7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84" name="Google Shape;84;p15"/>
          <p:cNvSpPr/>
          <p:nvPr/>
        </p:nvSpPr>
        <p:spPr>
          <a:xfrm>
            <a:off x="84975" y="1152375"/>
            <a:ext cx="753300" cy="16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Source Code Pro"/>
                <a:ea typeface="Source Code Pro"/>
                <a:cs typeface="Source Code Pro"/>
                <a:sym typeface="Source Code Pro"/>
              </a:rPr>
              <a:t>Gender</a:t>
            </a:r>
            <a:endParaRPr sz="7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85" name="Google Shape;85;p15"/>
          <p:cNvSpPr/>
          <p:nvPr/>
        </p:nvSpPr>
        <p:spPr>
          <a:xfrm>
            <a:off x="218525" y="4808875"/>
            <a:ext cx="753300" cy="16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Source Code Pro"/>
                <a:ea typeface="Source Code Pro"/>
                <a:cs typeface="Source Code Pro"/>
                <a:sym typeface="Source Code Pro"/>
              </a:rPr>
              <a:t>n=12</a:t>
            </a:r>
            <a:endParaRPr sz="7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86" name="Google Shape;86;p15"/>
          <p:cNvSpPr/>
          <p:nvPr/>
        </p:nvSpPr>
        <p:spPr>
          <a:xfrm>
            <a:off x="7177150" y="3262400"/>
            <a:ext cx="1503300" cy="604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Source Code Pro"/>
                <a:ea typeface="Source Code Pro"/>
                <a:cs typeface="Source Code Pro"/>
                <a:sym typeface="Source Code Pro"/>
              </a:rPr>
              <a:t>Descriptives: </a:t>
            </a:r>
            <a:endParaRPr sz="7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Source Code Pro"/>
                <a:ea typeface="Source Code Pro"/>
                <a:cs typeface="Source Code Pro"/>
                <a:sym typeface="Source Code Pro"/>
              </a:rPr>
              <a:t>Mean: 36.4</a:t>
            </a:r>
            <a:endParaRPr sz="7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Source Code Pro"/>
                <a:ea typeface="Source Code Pro"/>
                <a:cs typeface="Source Code Pro"/>
                <a:sym typeface="Source Code Pro"/>
              </a:rPr>
              <a:t>Median: 35</a:t>
            </a:r>
            <a:endParaRPr sz="7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Source Code Pro"/>
                <a:ea typeface="Source Code Pro"/>
                <a:cs typeface="Source Code Pro"/>
                <a:sym typeface="Source Code Pro"/>
              </a:rPr>
              <a:t>Mode: 30</a:t>
            </a:r>
            <a:endParaRPr sz="7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cxnSp>
        <p:nvCxnSpPr>
          <p:cNvPr id="87" name="Google Shape;87;p15"/>
          <p:cNvCxnSpPr/>
          <p:nvPr/>
        </p:nvCxnSpPr>
        <p:spPr>
          <a:xfrm>
            <a:off x="7155688" y="2768225"/>
            <a:ext cx="6300" cy="509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88" name="Google Shape;88;p15"/>
          <p:cNvPicPr preferRelativeResize="0"/>
          <p:nvPr/>
        </p:nvPicPr>
        <p:blipFill rotWithShape="1">
          <a:blip r:embed="rId6">
            <a:alphaModFix/>
          </a:blip>
          <a:srcRect b="0" l="0" r="17925" t="0"/>
          <a:stretch/>
        </p:blipFill>
        <p:spPr>
          <a:xfrm>
            <a:off x="7869300" y="4542175"/>
            <a:ext cx="1233852" cy="6013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9" name="Google Shape;89;p15"/>
          <p:cNvCxnSpPr>
            <a:endCxn id="90" idx="3"/>
          </p:cNvCxnSpPr>
          <p:nvPr/>
        </p:nvCxnSpPr>
        <p:spPr>
          <a:xfrm rot="10800000">
            <a:off x="2739950" y="3866600"/>
            <a:ext cx="1319700" cy="34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0" name="Google Shape;90;p15"/>
          <p:cNvSpPr/>
          <p:nvPr/>
        </p:nvSpPr>
        <p:spPr>
          <a:xfrm>
            <a:off x="2309750" y="3786200"/>
            <a:ext cx="430200" cy="160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Source Code Pro"/>
                <a:ea typeface="Source Code Pro"/>
                <a:cs typeface="Source Code Pro"/>
                <a:sym typeface="Source Code Pro"/>
              </a:rPr>
              <a:t>8.3</a:t>
            </a:r>
            <a:r>
              <a:rPr lang="en" sz="700">
                <a:latin typeface="Source Code Pro"/>
                <a:ea typeface="Source Code Pro"/>
                <a:cs typeface="Source Code Pro"/>
                <a:sym typeface="Source Code Pro"/>
              </a:rPr>
              <a:t>%</a:t>
            </a:r>
            <a:endParaRPr sz="7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Main Questions</a:t>
            </a:r>
            <a:endParaRPr/>
          </a:p>
        </p:txBody>
      </p:sp>
      <p:sp>
        <p:nvSpPr>
          <p:cNvPr id="96" name="Google Shape;96;p16"/>
          <p:cNvSpPr txBox="1"/>
          <p:nvPr>
            <p:ph type="title"/>
          </p:nvPr>
        </p:nvSpPr>
        <p:spPr>
          <a:xfrm>
            <a:off x="485750" y="1258713"/>
            <a:ext cx="3636300" cy="198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0">
                <a:solidFill>
                  <a:srgbClr val="6AA84F"/>
                </a:solidFill>
              </a:rPr>
              <a:t>100%</a:t>
            </a:r>
            <a:endParaRPr sz="7500">
              <a:solidFill>
                <a:srgbClr val="6AA84F"/>
              </a:solidFill>
            </a:endParaRPr>
          </a:p>
        </p:txBody>
      </p:sp>
      <p:sp>
        <p:nvSpPr>
          <p:cNvPr id="97" name="Google Shape;97;p16"/>
          <p:cNvSpPr txBox="1"/>
          <p:nvPr>
            <p:ph idx="1" type="body"/>
          </p:nvPr>
        </p:nvSpPr>
        <p:spPr>
          <a:xfrm>
            <a:off x="-954950" y="2363975"/>
            <a:ext cx="4634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Plant Ownership among </a:t>
            </a:r>
            <a:endParaRPr sz="1300"/>
          </a:p>
          <a:p>
            <a:pPr indent="0" lvl="0" marL="0" rtl="0" algn="ctr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400"/>
              <a:t>Minty Floats</a:t>
            </a:r>
            <a:endParaRPr sz="1400"/>
          </a:p>
        </p:txBody>
      </p:sp>
      <p:sp>
        <p:nvSpPr>
          <p:cNvPr id="98" name="Google Shape;98;p16"/>
          <p:cNvSpPr/>
          <p:nvPr/>
        </p:nvSpPr>
        <p:spPr>
          <a:xfrm>
            <a:off x="64150" y="3308725"/>
            <a:ext cx="2731500" cy="130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Source Code Pro"/>
                <a:ea typeface="Source Code Pro"/>
                <a:cs typeface="Source Code Pro"/>
                <a:sym typeface="Source Code Pro"/>
              </a:rPr>
              <a:t>Total Number of plants:119</a:t>
            </a:r>
            <a:endParaRPr sz="12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Source Code Pro"/>
                <a:ea typeface="Source Code Pro"/>
                <a:cs typeface="Source Code Pro"/>
                <a:sym typeface="Source Code Pro"/>
              </a:rPr>
              <a:t>Average:10 (9.9)</a:t>
            </a:r>
            <a:endParaRPr sz="12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Source Code Pro"/>
                <a:ea typeface="Source Code Pro"/>
                <a:cs typeface="Source Code Pro"/>
                <a:sym typeface="Source Code Pro"/>
              </a:rPr>
              <a:t>Min:2</a:t>
            </a:r>
            <a:endParaRPr sz="12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Source Code Pro"/>
                <a:ea typeface="Source Code Pro"/>
                <a:cs typeface="Source Code Pro"/>
                <a:sym typeface="Source Code Pro"/>
              </a:rPr>
              <a:t>Max:30</a:t>
            </a:r>
            <a:endParaRPr sz="12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Source Code Pro"/>
                <a:ea typeface="Source Code Pro"/>
                <a:cs typeface="Source Code Pro"/>
                <a:sym typeface="Source Code Pro"/>
              </a:rPr>
              <a:t>Median:9</a:t>
            </a:r>
            <a:endParaRPr sz="12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Source Code Pro"/>
                <a:ea typeface="Source Code Pro"/>
                <a:cs typeface="Source Code Pro"/>
                <a:sym typeface="Source Code Pro"/>
              </a:rPr>
              <a:t>Mod:2, 5, 12</a:t>
            </a:r>
            <a:endParaRPr sz="12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99" name="Google Shape;99;p16"/>
          <p:cNvSpPr/>
          <p:nvPr/>
        </p:nvSpPr>
        <p:spPr>
          <a:xfrm>
            <a:off x="218525" y="4808875"/>
            <a:ext cx="753300" cy="16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Source Code Pro"/>
                <a:ea typeface="Source Code Pro"/>
                <a:cs typeface="Source Code Pro"/>
                <a:sym typeface="Source Code Pro"/>
              </a:rPr>
              <a:t>n=12</a:t>
            </a:r>
            <a:endParaRPr sz="7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100" name="Google Shape;10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46775" y="218325"/>
            <a:ext cx="2145649" cy="2145649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6"/>
          <p:cNvSpPr/>
          <p:nvPr/>
        </p:nvSpPr>
        <p:spPr>
          <a:xfrm>
            <a:off x="3830700" y="2241150"/>
            <a:ext cx="1233900" cy="330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Source Code Pro"/>
                <a:ea typeface="Source Code Pro"/>
                <a:cs typeface="Source Code Pro"/>
                <a:sym typeface="Source Code Pro"/>
              </a:rPr>
              <a:t>Pothos=7</a:t>
            </a:r>
            <a:endParaRPr sz="12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02" name="Google Shape;102;p16"/>
          <p:cNvSpPr/>
          <p:nvPr/>
        </p:nvSpPr>
        <p:spPr>
          <a:xfrm>
            <a:off x="5569900" y="2241150"/>
            <a:ext cx="1233900" cy="330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Source Code Pro"/>
                <a:ea typeface="Source Code Pro"/>
                <a:cs typeface="Source Code Pro"/>
                <a:sym typeface="Source Code Pro"/>
              </a:rPr>
              <a:t>Monstera</a:t>
            </a:r>
            <a:r>
              <a:rPr lang="en" sz="1200">
                <a:latin typeface="Source Code Pro"/>
                <a:ea typeface="Source Code Pro"/>
                <a:cs typeface="Source Code Pro"/>
                <a:sym typeface="Source Code Pro"/>
              </a:rPr>
              <a:t>=6</a:t>
            </a:r>
            <a:endParaRPr sz="12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03" name="Google Shape;103;p16"/>
          <p:cNvSpPr/>
          <p:nvPr/>
        </p:nvSpPr>
        <p:spPr>
          <a:xfrm>
            <a:off x="7145825" y="2241150"/>
            <a:ext cx="1233900" cy="330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Source Code Pro"/>
                <a:ea typeface="Source Code Pro"/>
                <a:cs typeface="Source Code Pro"/>
                <a:sym typeface="Source Code Pro"/>
              </a:rPr>
              <a:t>Aloe Vera</a:t>
            </a:r>
            <a:r>
              <a:rPr lang="en" sz="1200">
                <a:latin typeface="Source Code Pro"/>
                <a:ea typeface="Source Code Pro"/>
                <a:cs typeface="Source Code Pro"/>
                <a:sym typeface="Source Code Pro"/>
              </a:rPr>
              <a:t>=5</a:t>
            </a:r>
            <a:endParaRPr sz="12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104" name="Google Shape;10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45825" y="504782"/>
            <a:ext cx="1233850" cy="1645143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6"/>
          <p:cNvSpPr/>
          <p:nvPr/>
        </p:nvSpPr>
        <p:spPr>
          <a:xfrm>
            <a:off x="3754500" y="4066075"/>
            <a:ext cx="1233900" cy="330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Source Code Pro"/>
                <a:ea typeface="Source Code Pro"/>
                <a:cs typeface="Source Code Pro"/>
                <a:sym typeface="Source Code Pro"/>
              </a:rPr>
              <a:t>Spider Plant</a:t>
            </a:r>
            <a:r>
              <a:rPr lang="en" sz="1200">
                <a:latin typeface="Source Code Pro"/>
                <a:ea typeface="Source Code Pro"/>
                <a:cs typeface="Source Code Pro"/>
                <a:sym typeface="Source Code Pro"/>
              </a:rPr>
              <a:t>=5</a:t>
            </a:r>
            <a:endParaRPr sz="12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06" name="Google Shape;106;p16"/>
          <p:cNvSpPr/>
          <p:nvPr/>
        </p:nvSpPr>
        <p:spPr>
          <a:xfrm>
            <a:off x="5646100" y="4066075"/>
            <a:ext cx="1233900" cy="358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Source Code Pro"/>
                <a:ea typeface="Source Code Pro"/>
                <a:cs typeface="Source Code Pro"/>
                <a:sym typeface="Source Code Pro"/>
              </a:rPr>
              <a:t>ZZ Plant</a:t>
            </a:r>
            <a:r>
              <a:rPr lang="en" sz="1200">
                <a:latin typeface="Source Code Pro"/>
                <a:ea typeface="Source Code Pro"/>
                <a:cs typeface="Source Code Pro"/>
                <a:sym typeface="Source Code Pro"/>
              </a:rPr>
              <a:t>=4</a:t>
            </a:r>
            <a:endParaRPr sz="12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07" name="Google Shape;107;p16"/>
          <p:cNvSpPr/>
          <p:nvPr/>
        </p:nvSpPr>
        <p:spPr>
          <a:xfrm>
            <a:off x="7145825" y="4045525"/>
            <a:ext cx="1497900" cy="558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Source Code Pro"/>
                <a:ea typeface="Source Code Pro"/>
                <a:cs typeface="Source Code Pro"/>
                <a:sym typeface="Source Code Pro"/>
              </a:rPr>
              <a:t>Peace Lily=3</a:t>
            </a:r>
            <a:endParaRPr sz="12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Source Code Pro"/>
                <a:ea typeface="Source Code Pro"/>
                <a:cs typeface="Source Code Pro"/>
                <a:sym typeface="Source Code Pro"/>
              </a:rPr>
              <a:t>Philodendron=3</a:t>
            </a:r>
            <a:endParaRPr sz="12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Source Code Pro"/>
                <a:ea typeface="Source Code Pro"/>
                <a:cs typeface="Source Code Pro"/>
                <a:sym typeface="Source Code Pro"/>
              </a:rPr>
              <a:t>Snake Plant=3</a:t>
            </a:r>
            <a:endParaRPr sz="12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108" name="Google Shape;108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61676" y="447175"/>
            <a:ext cx="1572075" cy="1702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74388" y="2668512"/>
            <a:ext cx="1394130" cy="1300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820774" y="3015798"/>
            <a:ext cx="877300" cy="877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371389" y="3334225"/>
            <a:ext cx="373037" cy="55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576850" y="3389212"/>
            <a:ext cx="601326" cy="601326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6"/>
          <p:cNvSpPr/>
          <p:nvPr/>
        </p:nvSpPr>
        <p:spPr>
          <a:xfrm>
            <a:off x="3755350" y="4639075"/>
            <a:ext cx="3124800" cy="330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Source Code Pro"/>
                <a:ea typeface="Source Code Pro"/>
                <a:cs typeface="Source Code Pro"/>
                <a:sym typeface="Source Code Pro"/>
              </a:rPr>
              <a:t>Other (Total)= 12</a:t>
            </a:r>
            <a:endParaRPr sz="12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114" name="Google Shape;114;p1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951925" y="3358250"/>
            <a:ext cx="601325" cy="601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990600" y="4601750"/>
            <a:ext cx="1394125" cy="55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7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DETAiled Comparison Male vs FEmale</a:t>
            </a:r>
            <a:endParaRPr/>
          </a:p>
        </p:txBody>
      </p:sp>
      <p:sp>
        <p:nvSpPr>
          <p:cNvPr id="121" name="Google Shape;121;p17"/>
          <p:cNvSpPr/>
          <p:nvPr/>
        </p:nvSpPr>
        <p:spPr>
          <a:xfrm>
            <a:off x="447125" y="4808875"/>
            <a:ext cx="753300" cy="16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Source Code Pro"/>
                <a:ea typeface="Source Code Pro"/>
                <a:cs typeface="Source Code Pro"/>
                <a:sym typeface="Source Code Pro"/>
              </a:rPr>
              <a:t>n=12</a:t>
            </a:r>
            <a:endParaRPr sz="7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122" name="Google Shape;122;p17"/>
          <p:cNvPicPr preferRelativeResize="0"/>
          <p:nvPr/>
        </p:nvPicPr>
        <p:blipFill rotWithShape="1">
          <a:blip r:embed="rId3">
            <a:alphaModFix/>
          </a:blip>
          <a:srcRect b="0" l="0" r="17925" t="0"/>
          <a:stretch/>
        </p:blipFill>
        <p:spPr>
          <a:xfrm>
            <a:off x="7869300" y="4542175"/>
            <a:ext cx="1233852" cy="601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7" title="图表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52250" y="1739675"/>
            <a:ext cx="2609499" cy="166415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7"/>
          <p:cNvSpPr txBox="1"/>
          <p:nvPr/>
        </p:nvSpPr>
        <p:spPr>
          <a:xfrm>
            <a:off x="3870200" y="3865350"/>
            <a:ext cx="19443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Female </a:t>
            </a:r>
            <a:endParaRPr sz="18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Mean: 10.2</a:t>
            </a:r>
            <a:endParaRPr sz="18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Median: 7.5</a:t>
            </a:r>
            <a:endParaRPr sz="18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25" name="Google Shape;125;p17"/>
          <p:cNvSpPr txBox="1"/>
          <p:nvPr/>
        </p:nvSpPr>
        <p:spPr>
          <a:xfrm>
            <a:off x="5873875" y="3897250"/>
            <a:ext cx="18258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Male</a:t>
            </a:r>
            <a:endParaRPr sz="18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Mean: 9.7</a:t>
            </a:r>
            <a:endParaRPr sz="18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Median: 9</a:t>
            </a:r>
            <a:endParaRPr sz="18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126" name="Google Shape;126;p17" title="图表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5650" y="1211250"/>
            <a:ext cx="4522374" cy="2618449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17"/>
          <p:cNvSpPr txBox="1"/>
          <p:nvPr/>
        </p:nvSpPr>
        <p:spPr>
          <a:xfrm>
            <a:off x="1343675" y="3897250"/>
            <a:ext cx="22959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The whole class</a:t>
            </a:r>
            <a:endParaRPr sz="18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Mean: 9.9</a:t>
            </a:r>
            <a:endParaRPr sz="18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Median: 9</a:t>
            </a:r>
            <a:endParaRPr sz="18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28" name="Google Shape;128;p17"/>
          <p:cNvSpPr/>
          <p:nvPr/>
        </p:nvSpPr>
        <p:spPr>
          <a:xfrm rot="-5400000">
            <a:off x="-299425" y="2246400"/>
            <a:ext cx="1503300" cy="315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Source Code Pro"/>
                <a:ea typeface="Source Code Pro"/>
                <a:cs typeface="Source Code Pro"/>
                <a:sym typeface="Source Code Pro"/>
              </a:rPr>
              <a:t>Number of people</a:t>
            </a:r>
            <a:endParaRPr sz="7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29" name="Google Shape;129;p17"/>
          <p:cNvSpPr/>
          <p:nvPr/>
        </p:nvSpPr>
        <p:spPr>
          <a:xfrm rot="-5400000">
            <a:off x="4659650" y="2490450"/>
            <a:ext cx="1503300" cy="315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Source Code Pro"/>
                <a:ea typeface="Source Code Pro"/>
                <a:cs typeface="Source Code Pro"/>
                <a:sym typeface="Source Code Pro"/>
              </a:rPr>
              <a:t>Number of total plants</a:t>
            </a:r>
            <a:endParaRPr sz="7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DETAiled Comparison Male vs FEmale</a:t>
            </a:r>
            <a:endParaRPr/>
          </a:p>
        </p:txBody>
      </p:sp>
      <p:sp>
        <p:nvSpPr>
          <p:cNvPr id="135" name="Google Shape;135;p18"/>
          <p:cNvSpPr/>
          <p:nvPr/>
        </p:nvSpPr>
        <p:spPr>
          <a:xfrm>
            <a:off x="218525" y="4808875"/>
            <a:ext cx="753300" cy="16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Source Code Pro"/>
                <a:ea typeface="Source Code Pro"/>
                <a:cs typeface="Source Code Pro"/>
                <a:sym typeface="Source Code Pro"/>
              </a:rPr>
              <a:t>n=12</a:t>
            </a:r>
            <a:endParaRPr sz="7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136" name="Google Shape;136;p18"/>
          <p:cNvPicPr preferRelativeResize="0"/>
          <p:nvPr/>
        </p:nvPicPr>
        <p:blipFill rotWithShape="1">
          <a:blip r:embed="rId3">
            <a:alphaModFix/>
          </a:blip>
          <a:srcRect b="0" l="0" r="17925" t="0"/>
          <a:stretch/>
        </p:blipFill>
        <p:spPr>
          <a:xfrm>
            <a:off x="7869300" y="4542175"/>
            <a:ext cx="1233852" cy="601325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18"/>
          <p:cNvSpPr txBox="1"/>
          <p:nvPr/>
        </p:nvSpPr>
        <p:spPr>
          <a:xfrm>
            <a:off x="3870200" y="3865350"/>
            <a:ext cx="19443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Female </a:t>
            </a:r>
            <a:endParaRPr sz="18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Mean: 10.2</a:t>
            </a:r>
            <a:endParaRPr sz="18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Median: 7.5</a:t>
            </a:r>
            <a:endParaRPr sz="18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38" name="Google Shape;138;p18"/>
          <p:cNvSpPr txBox="1"/>
          <p:nvPr/>
        </p:nvSpPr>
        <p:spPr>
          <a:xfrm>
            <a:off x="5873875" y="3897250"/>
            <a:ext cx="18258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Male</a:t>
            </a:r>
            <a:endParaRPr sz="18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Mean: 9.7</a:t>
            </a:r>
            <a:endParaRPr sz="18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Median: 9</a:t>
            </a:r>
            <a:endParaRPr sz="18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39" name="Google Shape;139;p18"/>
          <p:cNvSpPr txBox="1"/>
          <p:nvPr/>
        </p:nvSpPr>
        <p:spPr>
          <a:xfrm>
            <a:off x="1371975" y="3897250"/>
            <a:ext cx="22677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The whole class</a:t>
            </a:r>
            <a:endParaRPr sz="18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Mean: 9.9</a:t>
            </a:r>
            <a:endParaRPr sz="18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Median: 9</a:t>
            </a:r>
            <a:endParaRPr sz="18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140" name="Google Shape;140;p18" title="图表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" y="1246250"/>
            <a:ext cx="4058576" cy="2466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18" title="图表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95547" y="1246250"/>
            <a:ext cx="3989855" cy="2466701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18"/>
          <p:cNvSpPr/>
          <p:nvPr/>
        </p:nvSpPr>
        <p:spPr>
          <a:xfrm rot="-5400000">
            <a:off x="-299425" y="2246400"/>
            <a:ext cx="1503300" cy="315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Source Code Pro"/>
                <a:ea typeface="Source Code Pro"/>
                <a:cs typeface="Source Code Pro"/>
                <a:sym typeface="Source Code Pro"/>
              </a:rPr>
              <a:t>Number of people</a:t>
            </a:r>
            <a:endParaRPr sz="7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9"/>
          <p:cNvSpPr txBox="1"/>
          <p:nvPr>
            <p:ph type="title"/>
          </p:nvPr>
        </p:nvSpPr>
        <p:spPr>
          <a:xfrm>
            <a:off x="311700" y="224375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Plant cAre Behaviour</a:t>
            </a:r>
            <a:endParaRPr/>
          </a:p>
        </p:txBody>
      </p:sp>
      <p:sp>
        <p:nvSpPr>
          <p:cNvPr id="148" name="Google Shape;148;p19"/>
          <p:cNvSpPr/>
          <p:nvPr/>
        </p:nvSpPr>
        <p:spPr>
          <a:xfrm>
            <a:off x="218525" y="4808875"/>
            <a:ext cx="753300" cy="16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Source Code Pro"/>
                <a:ea typeface="Source Code Pro"/>
                <a:cs typeface="Source Code Pro"/>
                <a:sym typeface="Source Code Pro"/>
              </a:rPr>
              <a:t>n=12</a:t>
            </a:r>
            <a:endParaRPr sz="7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149" name="Google Shape;149;p19" title="图表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1825" y="1582337"/>
            <a:ext cx="2856150" cy="18353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19"/>
          <p:cNvPicPr preferRelativeResize="0"/>
          <p:nvPr/>
        </p:nvPicPr>
        <p:blipFill rotWithShape="1">
          <a:blip r:embed="rId4">
            <a:alphaModFix/>
          </a:blip>
          <a:srcRect b="0" l="0" r="17925" t="0"/>
          <a:stretch/>
        </p:blipFill>
        <p:spPr>
          <a:xfrm>
            <a:off x="7869300" y="4542175"/>
            <a:ext cx="1233852" cy="601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19" title="图表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90300" y="782025"/>
            <a:ext cx="3329511" cy="2058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19" title="图表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90300" y="2840775"/>
            <a:ext cx="3329511" cy="2058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0"/>
          <p:cNvSpPr txBox="1"/>
          <p:nvPr>
            <p:ph type="title"/>
          </p:nvPr>
        </p:nvSpPr>
        <p:spPr>
          <a:xfrm>
            <a:off x="311700" y="300575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Plant cAre Behaviour</a:t>
            </a:r>
            <a:endParaRPr/>
          </a:p>
        </p:txBody>
      </p:sp>
      <p:sp>
        <p:nvSpPr>
          <p:cNvPr id="158" name="Google Shape;158;p20"/>
          <p:cNvSpPr/>
          <p:nvPr/>
        </p:nvSpPr>
        <p:spPr>
          <a:xfrm>
            <a:off x="218525" y="4808875"/>
            <a:ext cx="753300" cy="16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Source Code Pro"/>
                <a:ea typeface="Source Code Pro"/>
                <a:cs typeface="Source Code Pro"/>
                <a:sym typeface="Source Code Pro"/>
              </a:rPr>
              <a:t>n=12</a:t>
            </a:r>
            <a:endParaRPr sz="7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159" name="Google Shape;159;p20"/>
          <p:cNvPicPr preferRelativeResize="0"/>
          <p:nvPr/>
        </p:nvPicPr>
        <p:blipFill rotWithShape="1">
          <a:blip r:embed="rId3">
            <a:alphaModFix/>
          </a:blip>
          <a:srcRect b="0" l="0" r="17925" t="0"/>
          <a:stretch/>
        </p:blipFill>
        <p:spPr>
          <a:xfrm>
            <a:off x="7869300" y="4542175"/>
            <a:ext cx="1233852" cy="601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0" title="图表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1725" y="1752350"/>
            <a:ext cx="2856591" cy="183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0" title="图表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28650" y="1063200"/>
            <a:ext cx="3341553" cy="17231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0" title="图表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28651" y="2892550"/>
            <a:ext cx="3455550" cy="1781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1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Buying Behaviour</a:t>
            </a:r>
            <a:endParaRPr/>
          </a:p>
        </p:txBody>
      </p:sp>
      <p:pic>
        <p:nvPicPr>
          <p:cNvPr id="168" name="Google Shape;168;p21" title="图表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3077" y="1076050"/>
            <a:ext cx="4837851" cy="2991401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1"/>
          <p:cNvSpPr/>
          <p:nvPr/>
        </p:nvSpPr>
        <p:spPr>
          <a:xfrm>
            <a:off x="218525" y="4808875"/>
            <a:ext cx="753300" cy="16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Source Code Pro"/>
                <a:ea typeface="Source Code Pro"/>
                <a:cs typeface="Source Code Pro"/>
                <a:sym typeface="Source Code Pro"/>
              </a:rPr>
              <a:t>n=12</a:t>
            </a:r>
            <a:endParaRPr sz="7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170" name="Google Shape;170;p21"/>
          <p:cNvPicPr preferRelativeResize="0"/>
          <p:nvPr/>
        </p:nvPicPr>
        <p:blipFill rotWithShape="1">
          <a:blip r:embed="rId4">
            <a:alphaModFix/>
          </a:blip>
          <a:srcRect b="0" l="0" r="17925" t="0"/>
          <a:stretch/>
        </p:blipFill>
        <p:spPr>
          <a:xfrm>
            <a:off x="7869300" y="4542175"/>
            <a:ext cx="1233852" cy="601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